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Nunito"/>
      <p:regular r:id="rId35"/>
      <p:bold r:id="rId36"/>
      <p:italic r:id="rId37"/>
      <p:boldItalic r:id="rId38"/>
    </p:embeddedFont>
    <p:embeddedFont>
      <p:font typeface="Maven Pro"/>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italic.fntdata"/><Relationship Id="rId14" Type="http://schemas.openxmlformats.org/officeDocument/2006/relationships/slide" Target="slides/slide9.xml"/><Relationship Id="rId36" Type="http://schemas.openxmlformats.org/officeDocument/2006/relationships/font" Target="fonts/Nunito-bold.fntdata"/><Relationship Id="rId17" Type="http://schemas.openxmlformats.org/officeDocument/2006/relationships/slide" Target="slides/slide12.xml"/><Relationship Id="rId39" Type="http://schemas.openxmlformats.org/officeDocument/2006/relationships/font" Target="fonts/MavenPro-regular.fntdata"/><Relationship Id="rId16" Type="http://schemas.openxmlformats.org/officeDocument/2006/relationships/slide" Target="slides/slide11.xml"/><Relationship Id="rId38" Type="http://schemas.openxmlformats.org/officeDocument/2006/relationships/font" Target="fonts/Nuni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579c8a6b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579c8a6b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579c8a6b9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579c8a6b9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579c8a6b9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579c8a6b9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579c8a6b9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579c8a6b9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a:t>
            </a:r>
            <a:r>
              <a:rPr lang="en-GB"/>
              <a:t>the years increase, we can see a trend in publishers and platforms. </a:t>
            </a:r>
            <a:endParaRPr/>
          </a:p>
          <a:p>
            <a:pPr indent="0" lvl="0" marL="0" rtl="0" algn="l">
              <a:spcBef>
                <a:spcPts val="0"/>
              </a:spcBef>
              <a:spcAft>
                <a:spcPts val="0"/>
              </a:spcAft>
              <a:buNone/>
            </a:pPr>
            <a:r>
              <a:rPr lang="en-GB"/>
              <a:t>On the left, some platforms supported games only for a period of time. Atari 2600 and NES supported games earlier in the years and stopped in recent years. PSV and PS4 started supporting games only much later. Platforms such as PC have been supporting games consistently throughout the different years.  </a:t>
            </a:r>
            <a:endParaRPr/>
          </a:p>
          <a:p>
            <a:pPr indent="0" lvl="0" marL="0" rtl="0" algn="l">
              <a:spcBef>
                <a:spcPts val="0"/>
              </a:spcBef>
              <a:spcAft>
                <a:spcPts val="0"/>
              </a:spcAft>
              <a:buNone/>
            </a:pPr>
            <a:r>
              <a:rPr lang="en-GB"/>
              <a:t>On the right, Some publishers have been publishing games consistently throughout the years while some started publishing games recently.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579c8a6b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579c8a6b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579c8a7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579c8a7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For the next segment, I will be explaining more about the machine learning models that we will be using for our video game data set.</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Firstly,  to predict our Global sales, we will require some data regarding the details of the game. These details from our dataset  are Platform,Genre,Publisher and Year..Before proceeding to create our model, we would need to encode our categorical data into encoded data with numeric values. </a:t>
            </a:r>
            <a:endParaRPr sz="1800">
              <a:solidFill>
                <a:schemeClr val="dk1"/>
              </a:solidFill>
            </a:endParaRPr>
          </a:p>
          <a:p>
            <a:pPr indent="0" lvl="0" marL="0" rtl="0" algn="l">
              <a:spcBef>
                <a:spcPts val="0"/>
              </a:spcBef>
              <a:spcAft>
                <a:spcPts val="0"/>
              </a:spcAft>
              <a:buNone/>
            </a:pPr>
            <a:r>
              <a:t/>
            </a:r>
            <a:endParaRPr sz="2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579c8a76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579c8a76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900">
                <a:solidFill>
                  <a:schemeClr val="dk1"/>
                </a:solidFill>
              </a:rPr>
              <a:t>With these encoded data, we would be able to construct our machine learning model by splitting their data into train and test sets</a:t>
            </a:r>
            <a:endParaRPr sz="1900">
              <a:solidFill>
                <a:schemeClr val="dk1"/>
              </a:solidFill>
            </a:endParaRPr>
          </a:p>
          <a:p>
            <a:pPr indent="0" lvl="0" marL="0" rtl="0" algn="l">
              <a:spcBef>
                <a:spcPts val="0"/>
              </a:spcBef>
              <a:spcAft>
                <a:spcPts val="0"/>
              </a:spcAft>
              <a:buNone/>
            </a:pPr>
            <a:r>
              <a:t/>
            </a:r>
            <a:endParaRPr sz="2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579c8a7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579c8a7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rPr>
              <a:t>For the next segment, I will be explaining more about the machine learning models that we will be using for our video game data set.</a:t>
            </a:r>
            <a:endParaRPr sz="2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900">
                <a:solidFill>
                  <a:schemeClr val="dk1"/>
                </a:solidFill>
              </a:rPr>
              <a:t>In this scenario, we will be importing train_test_split from sklearn with test_size of 0.25, which is a quarter of our data in the test data set while 3quarter of it in our train data set.</a:t>
            </a:r>
            <a:endParaRPr sz="1900">
              <a:solidFill>
                <a:schemeClr val="dk1"/>
              </a:solidFill>
            </a:endParaRPr>
          </a:p>
          <a:p>
            <a:pPr indent="0" lvl="0" marL="0" rtl="0" algn="l">
              <a:spcBef>
                <a:spcPts val="0"/>
              </a:spcBef>
              <a:spcAft>
                <a:spcPts val="0"/>
              </a:spcAft>
              <a:buNone/>
            </a:pPr>
            <a:r>
              <a:t/>
            </a:r>
            <a:endParaRPr sz="2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579c8a76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579c8a76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chemeClr val="dk1"/>
                </a:solidFill>
              </a:rPr>
              <a:t>For our machine learning models, we will be using 3 different models. Namely, Linear regression, , gradient boosting regression and then followed by the random forest. With these 3 models, we will be comparing their Explained variance , to analyse which is a better fit to our machine learning model.</a:t>
            </a:r>
            <a:endParaRPr sz="3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579c8a76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579c8a76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chemeClr val="dk1"/>
                </a:solidFill>
              </a:rPr>
              <a:t>For our parameter for the gradientBoosting regressor, we will be using its  default values, except the random state. The random state allows us to control the random seed given to each Tree estimator at each boosting iteration.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GB" sz="1400">
                <a:solidFill>
                  <a:schemeClr val="dk1"/>
                </a:solidFill>
              </a:rPr>
              <a:t>One parameter that we kept it at default is the n_estimators of the regressor : n_estimators refers to The number of boosting stages to perform. As Gradient boosting is fairly robust to overfitting,  a large number usually better and results in better performance.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GB" sz="1400">
                <a:solidFill>
                  <a:schemeClr val="dk1"/>
                </a:solidFill>
              </a:rPr>
              <a:t>However, we kept the n_estimators as default is so that we can compare the gradient boosting model to another model such as random forest to make a fair comparison of both models. Though, the n_estimators of both random forest and gradient boosting regressor are referring to different objects, we have to ensure a fair distinction between our models and to understand which machine learning model actually works better for our video game data set, and not because of their  n_estimators that makes the model better.  </a:t>
            </a:r>
            <a:endParaRPr sz="1400">
              <a:solidFill>
                <a:schemeClr val="dk1"/>
              </a:solidFill>
            </a:endParaRPr>
          </a:p>
          <a:p>
            <a:pPr indent="0" lvl="0" marL="0" rtl="0" algn="l">
              <a:lnSpc>
                <a:spcPct val="115000"/>
              </a:lnSpc>
              <a:spcBef>
                <a:spcPts val="0"/>
              </a:spcBef>
              <a:spcAft>
                <a:spcPts val="0"/>
              </a:spcAft>
              <a:buNone/>
            </a:pPr>
            <a:r>
              <a:t/>
            </a:r>
            <a:endParaRPr sz="25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579c8a6b9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579c8a6b9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579c8a7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579c8a7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As you can see from our code, we implemented 3 different models, and we fit them into our X_train and Y_train. Our X_train will consist of data from encoded_platform,encoded_genre,encoded_publisher and year. Whereas our y train will consist of data from our Global Sales.</a:t>
            </a:r>
            <a:endParaRPr sz="1500">
              <a:solidFill>
                <a:schemeClr val="dk1"/>
              </a:solidFill>
            </a:endParaRPr>
          </a:p>
          <a:p>
            <a:pPr indent="0" lvl="0" marL="0" rtl="0" algn="l">
              <a:spcBef>
                <a:spcPts val="0"/>
              </a:spcBef>
              <a:spcAft>
                <a:spcPts val="0"/>
              </a:spcAft>
              <a:buNone/>
            </a:pPr>
            <a:r>
              <a:t/>
            </a:r>
            <a:endParaRPr sz="2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579c8a76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579c8a76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a:solidFill>
                  <a:schemeClr val="dk1"/>
                </a:solidFill>
              </a:rPr>
              <a:t>firstly, we will analyse the explained variance of our linear regression model.  As you can see from our code, our explained variance of the train data is about 0.0275 and our test data is 0.0180. We can see that our linear model’s rsqaured value is close to zero, this shows that the linear model  is not really a good fit to our machine learning model. </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rPr lang="en-GB" sz="1700">
                <a:solidFill>
                  <a:schemeClr val="dk1"/>
                </a:solidFill>
              </a:rPr>
              <a:t>Take note the rsqaured values ranges from 0 to 1 and 1 being the best goodness of fit to our model.</a:t>
            </a:r>
            <a:endParaRPr sz="2900"/>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rPr>
              <a:t>Also, take note that if you were to run the code we posted in git hub, you would not obtain the same output a as  this is due to the train_test_split that we have used which splits  arrays or matrices into random train and test subsets , </a:t>
            </a:r>
            <a:endParaRPr sz="1400">
              <a:solidFill>
                <a:schemeClr val="dk1"/>
              </a:solidFill>
            </a:endParaRPr>
          </a:p>
          <a:p>
            <a:pPr indent="0" lvl="0" marL="0" rtl="0" algn="l">
              <a:spcBef>
                <a:spcPts val="0"/>
              </a:spcBef>
              <a:spcAft>
                <a:spcPts val="0"/>
              </a:spcAft>
              <a:buNone/>
            </a:pPr>
            <a:r>
              <a:t/>
            </a:r>
            <a:endParaRPr sz="2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579c8a76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579c8a76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a:solidFill>
                  <a:schemeClr val="dk1"/>
                </a:solidFill>
              </a:rPr>
              <a:t>next, we can see that out explained variance of our gradient boosting regression model is slightly better than our linear model. The explained variance of our gradient boosting regressor train data has improved from 0.02 to 0.2.  whereas the test data has also improved from 0.018 to 0.18.  </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rPr lang="en-GB" sz="1700">
                <a:solidFill>
                  <a:schemeClr val="dk1"/>
                </a:solidFill>
              </a:rPr>
              <a:t>lastly, we examine our random forest model. we can see that our r squared value of our train data has improved significantly from 0.2 to 0.7 which is much closer to 1! However, our explained variance for our test data set has decreased.</a:t>
            </a:r>
            <a:endParaRPr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700">
                <a:solidFill>
                  <a:schemeClr val="dk1"/>
                </a:solidFill>
              </a:rPr>
              <a:t> overall,we can see that our random forest and gradient boosting model shows a better goodness of fit as compared </a:t>
            </a:r>
            <a:r>
              <a:rPr lang="en-GB" sz="1700">
                <a:solidFill>
                  <a:schemeClr val="dk1"/>
                </a:solidFill>
              </a:rPr>
              <a:t>to our linear</a:t>
            </a:r>
            <a:r>
              <a:rPr lang="en-GB" sz="1700">
                <a:solidFill>
                  <a:schemeClr val="dk1"/>
                </a:solidFill>
              </a:rPr>
              <a:t> model. Our machine learning model has improved!</a:t>
            </a:r>
            <a:endParaRPr sz="1700">
              <a:solidFill>
                <a:schemeClr val="dk1"/>
              </a:solidFill>
            </a:endParaRPr>
          </a:p>
          <a:p>
            <a:pPr indent="0" lvl="0" marL="0" rtl="0" algn="l">
              <a:spcBef>
                <a:spcPts val="0"/>
              </a:spcBef>
              <a:spcAft>
                <a:spcPts val="0"/>
              </a:spcAft>
              <a:buNone/>
            </a:pPr>
            <a:r>
              <a:t/>
            </a:r>
            <a:endParaRPr sz="17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2579c8a76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2579c8a76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chemeClr val="dk1"/>
                </a:solidFill>
              </a:rPr>
              <a:t>For our prediction, we will be using a few games to test our models. We will use games such as Megamania, Jungle Hunt, Guitar Hero 5 and Know How 2.</a:t>
            </a:r>
            <a:endParaRPr sz="24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579c8a7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2579c8a7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chemeClr val="dk1"/>
                </a:solidFill>
              </a:rPr>
              <a:t>following up, we will use our models to predict global sales for our video games. We will use all 3 models and compare their prediction to their actual global sales values.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rPr>
              <a:t>As you can see, our prediction gradually improves and gets closer to the actual global sales. from our table our gradient boosting and random forest regressor actually has the closer prediction to the actual value of Global sales as compared to the linear regression</a:t>
            </a:r>
            <a:endParaRPr sz="2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79c8a76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579c8a76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rPr>
              <a:t>Lastly to end off, we may have achieved our outcome of finding the better fit to our machine learning model for our video game data set to predicting the global sales of a game , however there are also some disadvantages to using these models for our video games - Global SAles prediction.</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For example, as Gradient Boosting Models builds an additive model in a forward stage-wise fashion where it allows for the optimization of arbitrary differentiable loss functions, In each stage a regression tree is fit on the negative gradient of the given loss function. This means that our model will continue improving to minimise all errors. This can overemphasise outliers and cause overfitting in our model. Therefore, in order to reduce this problem of overfitting, we have decided to clean our data and dropped outliers in our data based on our Global sales boxplot before proceeding to fitting it to the gradient boosting model.</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579c8a76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579c8a76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700">
                <a:solidFill>
                  <a:schemeClr val="dk1"/>
                </a:solidFill>
              </a:rPr>
              <a:t>Also ,while random forests model may perform better as compared to the other 2 models. The random forest model may not work as effectively as compared to the gradient boosting model if the problem of predicting global sales of video games becomes more complex and sophisticated. As the complexity of the problem increase, the model has to create a large number of trees which make the algorithm slow and ineffective for real-time predictions, hence compromising run-time performance.</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None/>
            </a:pPr>
            <a:r>
              <a:t/>
            </a:r>
            <a:endParaRPr sz="2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579c8a76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2579c8a76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Therefore, in conclusion , while random forest and gradient boosting is a good fit to our machine learning model, which shows better performance than our linear model,  we have to also consider other factors such as the complexity of the problem and dimensionality of the data. All in all ,There’s no single model that works in every situation, when we  consider the other constraints of real-life systems,  our problem become complex and we have to ultimately weigh which models best fits  accordingly to our objective and motivation of our problem.</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500">
                <a:solidFill>
                  <a:schemeClr val="dk1"/>
                </a:solidFill>
              </a:rPr>
              <a:t>That is all for our group presentation thank you.</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20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579c8a76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579c8a76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579c8a6b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2579c8a6b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579c8a6b9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579c8a6b9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79c8a6b9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79c8a6b9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579c8a6b9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579c8a6b9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579c8a6b9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579c8a6b9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579c8a6b9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579c8a6b9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579c8a6b9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579c8a6b9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579c8a6b9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579c8a6b9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GB" sz="3620">
                <a:solidFill>
                  <a:srgbClr val="FFFFFF"/>
                </a:solidFill>
                <a:latin typeface="Arial"/>
                <a:ea typeface="Arial"/>
                <a:cs typeface="Arial"/>
                <a:sym typeface="Arial"/>
              </a:rPr>
              <a:t>SC1015 mini proj:</a:t>
            </a:r>
            <a:endParaRPr b="0" sz="3620">
              <a:solidFill>
                <a:srgbClr val="FFFFFF"/>
              </a:solidFill>
              <a:latin typeface="Arial"/>
              <a:ea typeface="Arial"/>
              <a:cs typeface="Arial"/>
              <a:sym typeface="Arial"/>
            </a:endParaRPr>
          </a:p>
          <a:p>
            <a:pPr indent="0" lvl="0" marL="0" rtl="0" algn="l">
              <a:spcBef>
                <a:spcPts val="0"/>
              </a:spcBef>
              <a:spcAft>
                <a:spcPts val="0"/>
              </a:spcAft>
              <a:buSzPts val="990"/>
              <a:buNone/>
            </a:pPr>
            <a:r>
              <a:rPr b="0" lang="en-GB" sz="3620">
                <a:solidFill>
                  <a:srgbClr val="FFFFFF"/>
                </a:solidFill>
                <a:latin typeface="Arial"/>
                <a:ea typeface="Arial"/>
                <a:cs typeface="Arial"/>
                <a:sym typeface="Arial"/>
              </a:rPr>
              <a:t>Predicting video game sales</a:t>
            </a:r>
            <a:endParaRPr sz="254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en-GB" sz="1285">
                <a:solidFill>
                  <a:srgbClr val="FFFFFF"/>
                </a:solidFill>
                <a:latin typeface="Calibri"/>
                <a:ea typeface="Calibri"/>
                <a:cs typeface="Calibri"/>
                <a:sym typeface="Calibri"/>
              </a:rPr>
              <a:t>Lab group: DSF1 , Group 5</a:t>
            </a:r>
            <a:endParaRPr sz="1285">
              <a:solidFill>
                <a:srgbClr val="FFFFFF"/>
              </a:solidFill>
              <a:latin typeface="Calibri"/>
              <a:ea typeface="Calibri"/>
              <a:cs typeface="Calibri"/>
              <a:sym typeface="Calibri"/>
            </a:endParaRPr>
          </a:p>
          <a:p>
            <a:pPr indent="0" lvl="0" marL="0" rtl="0" algn="l">
              <a:lnSpc>
                <a:spcPct val="100000"/>
              </a:lnSpc>
              <a:spcBef>
                <a:spcPts val="0"/>
              </a:spcBef>
              <a:spcAft>
                <a:spcPts val="0"/>
              </a:spcAft>
              <a:buSzPts val="358"/>
              <a:buNone/>
            </a:pPr>
            <a:r>
              <a:rPr lang="en-GB" sz="1285">
                <a:solidFill>
                  <a:srgbClr val="FFFFFF"/>
                </a:solidFill>
                <a:latin typeface="Calibri"/>
                <a:ea typeface="Calibri"/>
                <a:cs typeface="Calibri"/>
                <a:sym typeface="Calibri"/>
              </a:rPr>
              <a:t>Members: Derrick Ng</a:t>
            </a:r>
            <a:endParaRPr sz="1285">
              <a:solidFill>
                <a:srgbClr val="FFFFFF"/>
              </a:solidFill>
              <a:latin typeface="Calibri"/>
              <a:ea typeface="Calibri"/>
              <a:cs typeface="Calibri"/>
              <a:sym typeface="Calibri"/>
            </a:endParaRPr>
          </a:p>
          <a:p>
            <a:pPr indent="0" lvl="0" marL="0" rtl="0" algn="l">
              <a:lnSpc>
                <a:spcPct val="100000"/>
              </a:lnSpc>
              <a:spcBef>
                <a:spcPts val="0"/>
              </a:spcBef>
              <a:spcAft>
                <a:spcPts val="0"/>
              </a:spcAft>
              <a:buSzPts val="358"/>
              <a:buNone/>
            </a:pPr>
            <a:r>
              <a:rPr lang="en-GB" sz="1285">
                <a:solidFill>
                  <a:srgbClr val="FFFFFF"/>
                </a:solidFill>
                <a:latin typeface="Calibri"/>
                <a:ea typeface="Calibri"/>
                <a:cs typeface="Calibri"/>
                <a:sym typeface="Calibri"/>
              </a:rPr>
              <a:t>     	       Dexter Voon</a:t>
            </a:r>
            <a:endParaRPr sz="1285">
              <a:solidFill>
                <a:srgbClr val="FFFFFF"/>
              </a:solidFill>
              <a:latin typeface="Calibri"/>
              <a:ea typeface="Calibri"/>
              <a:cs typeface="Calibri"/>
              <a:sym typeface="Calibri"/>
            </a:endParaRPr>
          </a:p>
          <a:p>
            <a:pPr indent="0" lvl="0" marL="0" rtl="0" algn="l">
              <a:lnSpc>
                <a:spcPct val="90000"/>
              </a:lnSpc>
              <a:spcBef>
                <a:spcPts val="0"/>
              </a:spcBef>
              <a:spcAft>
                <a:spcPts val="0"/>
              </a:spcAft>
              <a:buSzPts val="358"/>
              <a:buNone/>
            </a:pPr>
            <a:r>
              <a:t/>
            </a:r>
            <a:endParaRPr sz="520"/>
          </a:p>
        </p:txBody>
      </p:sp>
      <p:pic>
        <p:nvPicPr>
          <p:cNvPr id="279" name="Google Shape;279;p13"/>
          <p:cNvPicPr preferRelativeResize="0"/>
          <p:nvPr/>
        </p:nvPicPr>
        <p:blipFill>
          <a:blip r:embed="rId3">
            <a:alphaModFix/>
          </a:blip>
          <a:stretch>
            <a:fillRect/>
          </a:stretch>
        </p:blipFill>
        <p:spPr>
          <a:xfrm>
            <a:off x="4999150" y="1893675"/>
            <a:ext cx="3759700" cy="24894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349" name="Google Shape;349;p22"/>
          <p:cNvSpPr txBox="1"/>
          <p:nvPr>
            <p:ph idx="1" type="subTitle"/>
          </p:nvPr>
        </p:nvSpPr>
        <p:spPr>
          <a:xfrm>
            <a:off x="824000" y="1141463"/>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700">
                <a:latin typeface="Arial"/>
                <a:ea typeface="Arial"/>
                <a:cs typeface="Arial"/>
                <a:sym typeface="Arial"/>
              </a:rPr>
              <a:t>Genre &amp; Sales</a:t>
            </a:r>
            <a:endParaRPr b="1" sz="17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 Genres such as action and sports have more games</a:t>
            </a:r>
            <a:endParaRPr sz="1500">
              <a:solidFill>
                <a:srgbClr val="FFFFFF"/>
              </a:solidFill>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 But within those genres, they have varying sales as well</a:t>
            </a:r>
            <a:endParaRPr sz="1500">
              <a:solidFill>
                <a:srgbClr val="FFFFFF"/>
              </a:solidFill>
              <a:latin typeface="Arial"/>
              <a:ea typeface="Arial"/>
              <a:cs typeface="Arial"/>
              <a:sym typeface="Arial"/>
            </a:endParaRPr>
          </a:p>
          <a:p>
            <a:pPr indent="0" lvl="0" marL="0" rtl="0" algn="l">
              <a:lnSpc>
                <a:spcPct val="115000"/>
              </a:lnSpc>
              <a:spcBef>
                <a:spcPts val="1000"/>
              </a:spcBef>
              <a:spcAft>
                <a:spcPts val="1000"/>
              </a:spcAft>
              <a:buNone/>
            </a:pPr>
            <a:r>
              <a:t/>
            </a:r>
            <a:endParaRPr sz="1500">
              <a:latin typeface="Arial"/>
              <a:ea typeface="Arial"/>
              <a:cs typeface="Arial"/>
              <a:sym typeface="Arial"/>
            </a:endParaRPr>
          </a:p>
        </p:txBody>
      </p:sp>
      <p:pic>
        <p:nvPicPr>
          <p:cNvPr id="350" name="Google Shape;350;p22"/>
          <p:cNvPicPr preferRelativeResize="0"/>
          <p:nvPr/>
        </p:nvPicPr>
        <p:blipFill>
          <a:blip r:embed="rId3">
            <a:alphaModFix/>
          </a:blip>
          <a:stretch>
            <a:fillRect/>
          </a:stretch>
        </p:blipFill>
        <p:spPr>
          <a:xfrm>
            <a:off x="4876950" y="509313"/>
            <a:ext cx="4152199" cy="4124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356" name="Google Shape;356;p23"/>
          <p:cNvSpPr txBox="1"/>
          <p:nvPr>
            <p:ph idx="1" type="subTitle"/>
          </p:nvPr>
        </p:nvSpPr>
        <p:spPr>
          <a:xfrm>
            <a:off x="824000" y="1141463"/>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700">
                <a:latin typeface="Arial"/>
                <a:ea typeface="Arial"/>
                <a:cs typeface="Arial"/>
                <a:sym typeface="Arial"/>
              </a:rPr>
              <a:t>Publisher &amp; Sales</a:t>
            </a:r>
            <a:endParaRPr b="1" sz="17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 Around 500+ publishers</a:t>
            </a:r>
            <a:endParaRPr sz="15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 Some publishers have significant differences in the number of games. </a:t>
            </a:r>
            <a:endParaRPr sz="15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Publishers with less games have generally less sales for each game</a:t>
            </a:r>
            <a:endParaRPr sz="1500">
              <a:latin typeface="Arial"/>
              <a:ea typeface="Arial"/>
              <a:cs typeface="Arial"/>
              <a:sym typeface="Arial"/>
            </a:endParaRPr>
          </a:p>
          <a:p>
            <a:pPr indent="0" lvl="0" marL="0" rtl="0" algn="l">
              <a:lnSpc>
                <a:spcPct val="115000"/>
              </a:lnSpc>
              <a:spcBef>
                <a:spcPts val="1000"/>
              </a:spcBef>
              <a:spcAft>
                <a:spcPts val="1000"/>
              </a:spcAft>
              <a:buNone/>
            </a:pPr>
            <a:r>
              <a:t/>
            </a:r>
            <a:endParaRPr sz="1500">
              <a:latin typeface="Arial"/>
              <a:ea typeface="Arial"/>
              <a:cs typeface="Arial"/>
              <a:sym typeface="Arial"/>
            </a:endParaRPr>
          </a:p>
        </p:txBody>
      </p:sp>
      <p:pic>
        <p:nvPicPr>
          <p:cNvPr id="357" name="Google Shape;357;p23"/>
          <p:cNvPicPr preferRelativeResize="0"/>
          <p:nvPr/>
        </p:nvPicPr>
        <p:blipFill>
          <a:blip r:embed="rId3">
            <a:alphaModFix/>
          </a:blip>
          <a:stretch>
            <a:fillRect/>
          </a:stretch>
        </p:blipFill>
        <p:spPr>
          <a:xfrm>
            <a:off x="4862450" y="512975"/>
            <a:ext cx="4183850" cy="4117550"/>
          </a:xfrm>
          <a:prstGeom prst="rect">
            <a:avLst/>
          </a:prstGeom>
          <a:noFill/>
          <a:ln>
            <a:noFill/>
          </a:ln>
        </p:spPr>
      </p:pic>
      <p:pic>
        <p:nvPicPr>
          <p:cNvPr id="358" name="Google Shape;358;p23"/>
          <p:cNvPicPr preferRelativeResize="0"/>
          <p:nvPr/>
        </p:nvPicPr>
        <p:blipFill>
          <a:blip r:embed="rId4">
            <a:alphaModFix/>
          </a:blip>
          <a:stretch>
            <a:fillRect/>
          </a:stretch>
        </p:blipFill>
        <p:spPr>
          <a:xfrm>
            <a:off x="2439350" y="3529750"/>
            <a:ext cx="2339575" cy="150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4"/>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364" name="Google Shape;364;p24"/>
          <p:cNvSpPr txBox="1"/>
          <p:nvPr>
            <p:ph idx="1" type="subTitle"/>
          </p:nvPr>
        </p:nvSpPr>
        <p:spPr>
          <a:xfrm>
            <a:off x="824000" y="1141463"/>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FFFFFF"/>
                </a:solidFill>
                <a:latin typeface="Arial"/>
                <a:ea typeface="Arial"/>
                <a:cs typeface="Arial"/>
                <a:sym typeface="Arial"/>
              </a:rPr>
              <a:t>•For Platform and Publisher, we can tell that there is a trend whereby specific platforms and publishers have more sales. </a:t>
            </a:r>
            <a:endParaRPr sz="1500">
              <a:solidFill>
                <a:srgbClr val="FFFFFF"/>
              </a:solidFill>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•For Year and Genre, there is no significant link to sales</a:t>
            </a:r>
            <a:endParaRPr sz="1500">
              <a:solidFill>
                <a:srgbClr val="FFFFFF"/>
              </a:solidFill>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•Explore the link between attributes</a:t>
            </a:r>
            <a:endParaRPr sz="1500">
              <a:solidFill>
                <a:srgbClr val="FFFFFF"/>
              </a:solidFill>
              <a:latin typeface="Arial"/>
              <a:ea typeface="Arial"/>
              <a:cs typeface="Arial"/>
              <a:sym typeface="Arial"/>
            </a:endParaRPr>
          </a:p>
          <a:p>
            <a:pPr indent="0" lvl="0" marL="0" rtl="0" algn="l">
              <a:lnSpc>
                <a:spcPct val="115000"/>
              </a:lnSpc>
              <a:spcBef>
                <a:spcPts val="1000"/>
              </a:spcBef>
              <a:spcAft>
                <a:spcPts val="1000"/>
              </a:spcAft>
              <a:buNone/>
            </a:pPr>
            <a:r>
              <a:t/>
            </a:r>
            <a:endParaRPr sz="15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5"/>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pic>
        <p:nvPicPr>
          <p:cNvPr id="370" name="Google Shape;370;p25"/>
          <p:cNvPicPr preferRelativeResize="0"/>
          <p:nvPr/>
        </p:nvPicPr>
        <p:blipFill>
          <a:blip r:embed="rId3">
            <a:alphaModFix/>
          </a:blip>
          <a:stretch>
            <a:fillRect/>
          </a:stretch>
        </p:blipFill>
        <p:spPr>
          <a:xfrm>
            <a:off x="824000" y="1114949"/>
            <a:ext cx="3746000" cy="3630126"/>
          </a:xfrm>
          <a:prstGeom prst="rect">
            <a:avLst/>
          </a:prstGeom>
          <a:noFill/>
          <a:ln>
            <a:noFill/>
          </a:ln>
        </p:spPr>
      </p:pic>
      <p:pic>
        <p:nvPicPr>
          <p:cNvPr id="371" name="Google Shape;371;p25"/>
          <p:cNvPicPr preferRelativeResize="0"/>
          <p:nvPr/>
        </p:nvPicPr>
        <p:blipFill>
          <a:blip r:embed="rId4">
            <a:alphaModFix/>
          </a:blip>
          <a:stretch>
            <a:fillRect/>
          </a:stretch>
        </p:blipFill>
        <p:spPr>
          <a:xfrm>
            <a:off x="4572000" y="1114950"/>
            <a:ext cx="4125151" cy="3630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6"/>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377" name="Google Shape;377;p26"/>
          <p:cNvSpPr txBox="1"/>
          <p:nvPr>
            <p:ph idx="1" type="subTitle"/>
          </p:nvPr>
        </p:nvSpPr>
        <p:spPr>
          <a:xfrm>
            <a:off x="824000" y="1141463"/>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700">
                <a:latin typeface="Arial"/>
                <a:ea typeface="Arial"/>
                <a:cs typeface="Arial"/>
                <a:sym typeface="Arial"/>
              </a:rPr>
              <a:t>Platform &amp; Publisher</a:t>
            </a:r>
            <a:endParaRPr b="1" sz="17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Some platforms only support games by a few publishers</a:t>
            </a:r>
            <a:endParaRPr sz="15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Some platforms support games by most publishers</a:t>
            </a:r>
            <a:endParaRPr sz="15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Some publishers have games supported by most platforms</a:t>
            </a:r>
            <a:endParaRPr sz="1500">
              <a:latin typeface="Arial"/>
              <a:ea typeface="Arial"/>
              <a:cs typeface="Arial"/>
              <a:sym typeface="Arial"/>
            </a:endParaRPr>
          </a:p>
          <a:p>
            <a:pPr indent="0" lvl="0" marL="0" rtl="0" algn="l">
              <a:lnSpc>
                <a:spcPct val="115000"/>
              </a:lnSpc>
              <a:spcBef>
                <a:spcPts val="1000"/>
              </a:spcBef>
              <a:spcAft>
                <a:spcPts val="100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Some publishers have games supported by limited platforms</a:t>
            </a:r>
            <a:endParaRPr sz="1500">
              <a:latin typeface="Arial"/>
              <a:ea typeface="Arial"/>
              <a:cs typeface="Arial"/>
              <a:sym typeface="Arial"/>
            </a:endParaRPr>
          </a:p>
        </p:txBody>
      </p:sp>
      <p:pic>
        <p:nvPicPr>
          <p:cNvPr id="378" name="Google Shape;378;p26"/>
          <p:cNvPicPr preferRelativeResize="0"/>
          <p:nvPr/>
        </p:nvPicPr>
        <p:blipFill>
          <a:blip r:embed="rId3">
            <a:alphaModFix/>
          </a:blip>
          <a:stretch>
            <a:fillRect/>
          </a:stretch>
        </p:blipFill>
        <p:spPr>
          <a:xfrm>
            <a:off x="4857825" y="778475"/>
            <a:ext cx="4206549" cy="358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p27"/>
          <p:cNvSpPr txBox="1"/>
          <p:nvPr>
            <p:ph type="ctrTitle"/>
          </p:nvPr>
        </p:nvSpPr>
        <p:spPr>
          <a:xfrm>
            <a:off x="1254000" y="451725"/>
            <a:ext cx="6636000" cy="107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Machine Learning Models</a:t>
            </a:r>
            <a:endParaRPr/>
          </a:p>
        </p:txBody>
      </p:sp>
      <p:sp>
        <p:nvSpPr>
          <p:cNvPr id="384" name="Google Shape;384;p27"/>
          <p:cNvSpPr txBox="1"/>
          <p:nvPr>
            <p:ph idx="1" type="subTitle"/>
          </p:nvPr>
        </p:nvSpPr>
        <p:spPr>
          <a:xfrm>
            <a:off x="1296600" y="1348150"/>
            <a:ext cx="65934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Details of Game: </a:t>
            </a:r>
            <a:r>
              <a:rPr lang="en-GB"/>
              <a:t>Publisher, Genre, Platform, Year</a:t>
            </a:r>
            <a:endParaRPr/>
          </a:p>
        </p:txBody>
      </p:sp>
      <p:pic>
        <p:nvPicPr>
          <p:cNvPr id="385" name="Google Shape;385;p27"/>
          <p:cNvPicPr preferRelativeResize="0"/>
          <p:nvPr/>
        </p:nvPicPr>
        <p:blipFill>
          <a:blip r:embed="rId3">
            <a:alphaModFix/>
          </a:blip>
          <a:stretch>
            <a:fillRect/>
          </a:stretch>
        </p:blipFill>
        <p:spPr>
          <a:xfrm>
            <a:off x="1296600" y="1880850"/>
            <a:ext cx="5573024" cy="269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28"/>
          <p:cNvSpPr txBox="1"/>
          <p:nvPr>
            <p:ph type="ctrTitle"/>
          </p:nvPr>
        </p:nvSpPr>
        <p:spPr>
          <a:xfrm>
            <a:off x="507250" y="144075"/>
            <a:ext cx="8468400" cy="75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Encoded Genre,Platform,Publisher,Year</a:t>
            </a:r>
            <a:endParaRPr/>
          </a:p>
        </p:txBody>
      </p:sp>
      <p:pic>
        <p:nvPicPr>
          <p:cNvPr id="391" name="Google Shape;391;p28"/>
          <p:cNvPicPr preferRelativeResize="0"/>
          <p:nvPr/>
        </p:nvPicPr>
        <p:blipFill>
          <a:blip r:embed="rId3">
            <a:alphaModFix/>
          </a:blip>
          <a:stretch>
            <a:fillRect/>
          </a:stretch>
        </p:blipFill>
        <p:spPr>
          <a:xfrm>
            <a:off x="2242900" y="896775"/>
            <a:ext cx="3769300" cy="3946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9"/>
          <p:cNvSpPr txBox="1"/>
          <p:nvPr>
            <p:ph type="ctrTitle"/>
          </p:nvPr>
        </p:nvSpPr>
        <p:spPr>
          <a:xfrm>
            <a:off x="1254000" y="451725"/>
            <a:ext cx="6636000" cy="107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Machine Learning Models</a:t>
            </a:r>
            <a:endParaRPr/>
          </a:p>
        </p:txBody>
      </p:sp>
      <p:sp>
        <p:nvSpPr>
          <p:cNvPr id="397" name="Google Shape;397;p29"/>
          <p:cNvSpPr txBox="1"/>
          <p:nvPr>
            <p:ph idx="1" type="subTitle"/>
          </p:nvPr>
        </p:nvSpPr>
        <p:spPr>
          <a:xfrm>
            <a:off x="1147575" y="1528125"/>
            <a:ext cx="65934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98" name="Google Shape;398;p29"/>
          <p:cNvPicPr preferRelativeResize="0"/>
          <p:nvPr/>
        </p:nvPicPr>
        <p:blipFill>
          <a:blip r:embed="rId3">
            <a:alphaModFix/>
          </a:blip>
          <a:stretch>
            <a:fillRect/>
          </a:stretch>
        </p:blipFill>
        <p:spPr>
          <a:xfrm>
            <a:off x="414250" y="1574275"/>
            <a:ext cx="8315477" cy="2624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0"/>
          <p:cNvSpPr txBox="1"/>
          <p:nvPr>
            <p:ph type="ctrTitle"/>
          </p:nvPr>
        </p:nvSpPr>
        <p:spPr>
          <a:xfrm>
            <a:off x="983850" y="426300"/>
            <a:ext cx="7176300" cy="1157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Machine Learning Models</a:t>
            </a:r>
            <a:endParaRPr/>
          </a:p>
        </p:txBody>
      </p:sp>
      <p:sp>
        <p:nvSpPr>
          <p:cNvPr id="404" name="Google Shape;404;p30"/>
          <p:cNvSpPr txBox="1"/>
          <p:nvPr>
            <p:ph idx="1" type="subTitle"/>
          </p:nvPr>
        </p:nvSpPr>
        <p:spPr>
          <a:xfrm>
            <a:off x="1091975" y="1583700"/>
            <a:ext cx="6593400" cy="695400"/>
          </a:xfrm>
          <a:prstGeom prst="rect">
            <a:avLst/>
          </a:prstGeom>
        </p:spPr>
        <p:txBody>
          <a:bodyPr anchorCtr="0" anchor="t" bIns="91425" lIns="91425" spcFirstLastPara="1" rIns="91425" wrap="square" tIns="91425">
            <a:noAutofit/>
          </a:bodyPr>
          <a:lstStyle/>
          <a:p>
            <a:pPr indent="-410210" lvl="0" marL="457200" rtl="0" algn="l">
              <a:lnSpc>
                <a:spcPct val="80000"/>
              </a:lnSpc>
              <a:spcBef>
                <a:spcPts val="0"/>
              </a:spcBef>
              <a:spcAft>
                <a:spcPts val="0"/>
              </a:spcAft>
              <a:buSzPts val="2860"/>
              <a:buAutoNum type="arabicPeriod"/>
            </a:pPr>
            <a:r>
              <a:rPr lang="en-GB" sz="2860"/>
              <a:t>Linear Regression</a:t>
            </a:r>
            <a:endParaRPr sz="2860"/>
          </a:p>
          <a:p>
            <a:pPr indent="0" lvl="0" marL="0" rtl="0" algn="l">
              <a:lnSpc>
                <a:spcPct val="80000"/>
              </a:lnSpc>
              <a:spcBef>
                <a:spcPts val="0"/>
              </a:spcBef>
              <a:spcAft>
                <a:spcPts val="0"/>
              </a:spcAft>
              <a:buSzPts val="523"/>
              <a:buNone/>
            </a:pPr>
            <a:r>
              <a:t/>
            </a:r>
            <a:endParaRPr sz="2860"/>
          </a:p>
          <a:p>
            <a:pPr indent="-410210" lvl="0" marL="457200" rtl="0" algn="l">
              <a:lnSpc>
                <a:spcPct val="80000"/>
              </a:lnSpc>
              <a:spcBef>
                <a:spcPts val="0"/>
              </a:spcBef>
              <a:spcAft>
                <a:spcPts val="0"/>
              </a:spcAft>
              <a:buSzPts val="2860"/>
              <a:buAutoNum type="arabicPeriod"/>
            </a:pPr>
            <a:r>
              <a:rPr lang="en-GB" sz="2860"/>
              <a:t>Gradient Boosting Regression</a:t>
            </a:r>
            <a:endParaRPr sz="2860"/>
          </a:p>
          <a:p>
            <a:pPr indent="0" lvl="0" marL="0" rtl="0" algn="l">
              <a:lnSpc>
                <a:spcPct val="80000"/>
              </a:lnSpc>
              <a:spcBef>
                <a:spcPts val="0"/>
              </a:spcBef>
              <a:spcAft>
                <a:spcPts val="0"/>
              </a:spcAft>
              <a:buSzPts val="523"/>
              <a:buNone/>
            </a:pPr>
            <a:r>
              <a:t/>
            </a:r>
            <a:endParaRPr sz="2860"/>
          </a:p>
          <a:p>
            <a:pPr indent="-410210" lvl="0" marL="457200" rtl="0" algn="l">
              <a:lnSpc>
                <a:spcPct val="80000"/>
              </a:lnSpc>
              <a:spcBef>
                <a:spcPts val="0"/>
              </a:spcBef>
              <a:spcAft>
                <a:spcPts val="0"/>
              </a:spcAft>
              <a:buSzPts val="2860"/>
              <a:buAutoNum type="arabicPeriod"/>
            </a:pPr>
            <a:r>
              <a:rPr lang="en-GB" sz="2860"/>
              <a:t>Random Forest</a:t>
            </a:r>
            <a:endParaRPr sz="286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sp>
        <p:nvSpPr>
          <p:cNvPr id="409" name="Google Shape;409;p31"/>
          <p:cNvSpPr txBox="1"/>
          <p:nvPr>
            <p:ph type="ctrTitle"/>
          </p:nvPr>
        </p:nvSpPr>
        <p:spPr>
          <a:xfrm>
            <a:off x="983850" y="426300"/>
            <a:ext cx="7176300" cy="1157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Gradient Boosting Regressor</a:t>
            </a:r>
            <a:endParaRPr/>
          </a:p>
        </p:txBody>
      </p:sp>
      <p:sp>
        <p:nvSpPr>
          <p:cNvPr id="410" name="Google Shape;410;p31"/>
          <p:cNvSpPr txBox="1"/>
          <p:nvPr>
            <p:ph idx="1" type="subTitle"/>
          </p:nvPr>
        </p:nvSpPr>
        <p:spPr>
          <a:xfrm>
            <a:off x="1091975" y="1583700"/>
            <a:ext cx="6593400" cy="695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sz="2860"/>
              <a:t>Random State - random seed given to each Tree estimator at each boosting iteration.</a:t>
            </a:r>
            <a:endParaRPr sz="2860"/>
          </a:p>
          <a:p>
            <a:pPr indent="0" lvl="0" marL="0" rtl="0" algn="l">
              <a:lnSpc>
                <a:spcPct val="80000"/>
              </a:lnSpc>
              <a:spcBef>
                <a:spcPts val="0"/>
              </a:spcBef>
              <a:spcAft>
                <a:spcPts val="0"/>
              </a:spcAft>
              <a:buNone/>
            </a:pPr>
            <a:r>
              <a:t/>
            </a:r>
            <a:endParaRPr sz="2860"/>
          </a:p>
          <a:p>
            <a:pPr indent="0" lvl="0" marL="0" rtl="0" algn="l">
              <a:lnSpc>
                <a:spcPct val="80000"/>
              </a:lnSpc>
              <a:spcBef>
                <a:spcPts val="0"/>
              </a:spcBef>
              <a:spcAft>
                <a:spcPts val="0"/>
              </a:spcAft>
              <a:buNone/>
            </a:pPr>
            <a:r>
              <a:rPr lang="en-GB" sz="2860"/>
              <a:t>n_estimators - The number of boosting stages to perform</a:t>
            </a:r>
            <a:endParaRPr sz="286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824000" y="394918"/>
            <a:ext cx="4255500" cy="777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GB">
                <a:latin typeface="Arial"/>
                <a:ea typeface="Arial"/>
                <a:cs typeface="Arial"/>
                <a:sym typeface="Arial"/>
              </a:rPr>
              <a:t>Data introduction</a:t>
            </a:r>
            <a:endParaRPr b="0">
              <a:latin typeface="Arial"/>
              <a:ea typeface="Arial"/>
              <a:cs typeface="Arial"/>
              <a:sym typeface="Arial"/>
            </a:endParaRPr>
          </a:p>
        </p:txBody>
      </p:sp>
      <p:sp>
        <p:nvSpPr>
          <p:cNvPr id="285" name="Google Shape;285;p14"/>
          <p:cNvSpPr txBox="1"/>
          <p:nvPr>
            <p:ph idx="1" type="subTitle"/>
          </p:nvPr>
        </p:nvSpPr>
        <p:spPr>
          <a:xfrm>
            <a:off x="824000" y="1171925"/>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FFFFFF"/>
                </a:solidFill>
                <a:latin typeface="Arial"/>
                <a:ea typeface="Arial"/>
                <a:cs typeface="Arial"/>
                <a:sym typeface="Arial"/>
              </a:rPr>
              <a:t>•Dataset from kaggle:          “Sales of Video Games” by ARSLAN ALI</a:t>
            </a:r>
            <a:endParaRPr sz="1500">
              <a:solidFill>
                <a:srgbClr val="FFFFFF"/>
              </a:solidFill>
              <a:latin typeface="Arial"/>
              <a:ea typeface="Arial"/>
              <a:cs typeface="Arial"/>
              <a:sym typeface="Arial"/>
            </a:endParaRPr>
          </a:p>
          <a:p>
            <a:pPr indent="0" lvl="0" marL="0" rtl="0" algn="l">
              <a:lnSpc>
                <a:spcPct val="115000"/>
              </a:lnSpc>
              <a:spcBef>
                <a:spcPts val="1000"/>
              </a:spcBef>
              <a:spcAft>
                <a:spcPts val="0"/>
              </a:spcAft>
              <a:buNone/>
            </a:pPr>
            <a:r>
              <a:t/>
            </a:r>
            <a:endParaRPr sz="1500">
              <a:latin typeface="Arial"/>
              <a:ea typeface="Arial"/>
              <a:cs typeface="Arial"/>
              <a:sym typeface="Arial"/>
            </a:endParaRPr>
          </a:p>
          <a:p>
            <a:pPr indent="0" lvl="0" marL="0" rtl="0" algn="l">
              <a:lnSpc>
                <a:spcPct val="115000"/>
              </a:lnSpc>
              <a:spcBef>
                <a:spcPts val="1000"/>
              </a:spcBef>
              <a:spcAft>
                <a:spcPts val="0"/>
              </a:spcAft>
              <a:buNone/>
            </a:pPr>
            <a:r>
              <a:t/>
            </a:r>
            <a:endParaRPr sz="1500">
              <a:latin typeface="Arial"/>
              <a:ea typeface="Arial"/>
              <a:cs typeface="Arial"/>
              <a:sym typeface="Arial"/>
            </a:endParaRPr>
          </a:p>
          <a:p>
            <a:pPr indent="0" lvl="0" marL="0" rtl="0" algn="l">
              <a:lnSpc>
                <a:spcPct val="115000"/>
              </a:lnSpc>
              <a:spcBef>
                <a:spcPts val="1000"/>
              </a:spcBef>
              <a:spcAft>
                <a:spcPts val="1000"/>
              </a:spcAft>
              <a:buNone/>
            </a:pPr>
            <a:r>
              <a:t/>
            </a:r>
            <a:endParaRPr sz="1500">
              <a:latin typeface="Arial"/>
              <a:ea typeface="Arial"/>
              <a:cs typeface="Arial"/>
              <a:sym typeface="Arial"/>
            </a:endParaRPr>
          </a:p>
        </p:txBody>
      </p:sp>
      <p:pic>
        <p:nvPicPr>
          <p:cNvPr id="286" name="Google Shape;286;p14"/>
          <p:cNvPicPr preferRelativeResize="0"/>
          <p:nvPr/>
        </p:nvPicPr>
        <p:blipFill>
          <a:blip r:embed="rId3">
            <a:alphaModFix/>
          </a:blip>
          <a:stretch>
            <a:fillRect/>
          </a:stretch>
        </p:blipFill>
        <p:spPr>
          <a:xfrm>
            <a:off x="354950" y="2244325"/>
            <a:ext cx="5944576" cy="1284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2"/>
          <p:cNvSpPr txBox="1"/>
          <p:nvPr>
            <p:ph type="ctrTitle"/>
          </p:nvPr>
        </p:nvSpPr>
        <p:spPr>
          <a:xfrm>
            <a:off x="1059150" y="405100"/>
            <a:ext cx="7025700" cy="91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Model Building and Fitting</a:t>
            </a:r>
            <a:endParaRPr/>
          </a:p>
        </p:txBody>
      </p:sp>
      <p:sp>
        <p:nvSpPr>
          <p:cNvPr id="416" name="Google Shape;416;p3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17" name="Google Shape;417;p32"/>
          <p:cNvPicPr preferRelativeResize="0"/>
          <p:nvPr/>
        </p:nvPicPr>
        <p:blipFill>
          <a:blip r:embed="rId3">
            <a:alphaModFix/>
          </a:blip>
          <a:stretch>
            <a:fillRect/>
          </a:stretch>
        </p:blipFill>
        <p:spPr>
          <a:xfrm>
            <a:off x="1784350" y="1320100"/>
            <a:ext cx="4770399" cy="36751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3"/>
          <p:cNvSpPr txBox="1"/>
          <p:nvPr>
            <p:ph type="ctrTitle"/>
          </p:nvPr>
        </p:nvSpPr>
        <p:spPr>
          <a:xfrm>
            <a:off x="2444263" y="25146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Linear Regression</a:t>
            </a:r>
            <a:endParaRPr/>
          </a:p>
        </p:txBody>
      </p:sp>
      <p:sp>
        <p:nvSpPr>
          <p:cNvPr id="423" name="Google Shape;423;p3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24" name="Google Shape;424;p33"/>
          <p:cNvPicPr preferRelativeResize="0"/>
          <p:nvPr/>
        </p:nvPicPr>
        <p:blipFill>
          <a:blip r:embed="rId3">
            <a:alphaModFix/>
          </a:blip>
          <a:stretch>
            <a:fillRect/>
          </a:stretch>
        </p:blipFill>
        <p:spPr>
          <a:xfrm>
            <a:off x="598088" y="1984499"/>
            <a:ext cx="7947831" cy="2255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4"/>
          <p:cNvSpPr txBox="1"/>
          <p:nvPr>
            <p:ph type="ctrTitle"/>
          </p:nvPr>
        </p:nvSpPr>
        <p:spPr>
          <a:xfrm>
            <a:off x="-37875" y="580275"/>
            <a:ext cx="3615300" cy="771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Linear Regression:</a:t>
            </a:r>
            <a:endParaRPr/>
          </a:p>
        </p:txBody>
      </p:sp>
      <p:pic>
        <p:nvPicPr>
          <p:cNvPr id="430" name="Google Shape;430;p34"/>
          <p:cNvPicPr preferRelativeResize="0"/>
          <p:nvPr/>
        </p:nvPicPr>
        <p:blipFill>
          <a:blip r:embed="rId3">
            <a:alphaModFix/>
          </a:blip>
          <a:stretch>
            <a:fillRect/>
          </a:stretch>
        </p:blipFill>
        <p:spPr>
          <a:xfrm>
            <a:off x="2939501" y="169950"/>
            <a:ext cx="5610174" cy="1591950"/>
          </a:xfrm>
          <a:prstGeom prst="rect">
            <a:avLst/>
          </a:prstGeom>
          <a:noFill/>
          <a:ln>
            <a:noFill/>
          </a:ln>
        </p:spPr>
      </p:pic>
      <p:sp>
        <p:nvSpPr>
          <p:cNvPr id="431" name="Google Shape;431;p34"/>
          <p:cNvSpPr txBox="1"/>
          <p:nvPr/>
        </p:nvSpPr>
        <p:spPr>
          <a:xfrm>
            <a:off x="-37875" y="1925250"/>
            <a:ext cx="4255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chemeClr val="lt1"/>
                </a:solidFill>
                <a:latin typeface="Maven Pro"/>
                <a:ea typeface="Maven Pro"/>
                <a:cs typeface="Maven Pro"/>
                <a:sym typeface="Maven Pro"/>
              </a:rPr>
              <a:t>Gradient Boosting:</a:t>
            </a:r>
            <a:endParaRPr b="1" sz="3600">
              <a:solidFill>
                <a:schemeClr val="lt1"/>
              </a:solidFill>
              <a:latin typeface="Maven Pro"/>
              <a:ea typeface="Maven Pro"/>
              <a:cs typeface="Maven Pro"/>
              <a:sym typeface="Maven Pro"/>
            </a:endParaRPr>
          </a:p>
        </p:txBody>
      </p:sp>
      <p:pic>
        <p:nvPicPr>
          <p:cNvPr id="432" name="Google Shape;432;p34"/>
          <p:cNvPicPr preferRelativeResize="0"/>
          <p:nvPr/>
        </p:nvPicPr>
        <p:blipFill rotWithShape="1">
          <a:blip r:embed="rId4">
            <a:alphaModFix/>
          </a:blip>
          <a:srcRect b="-11490" l="0" r="0" t="11490"/>
          <a:stretch/>
        </p:blipFill>
        <p:spPr>
          <a:xfrm>
            <a:off x="2925275" y="1876525"/>
            <a:ext cx="5610174" cy="1591950"/>
          </a:xfrm>
          <a:prstGeom prst="rect">
            <a:avLst/>
          </a:prstGeom>
          <a:noFill/>
          <a:ln>
            <a:noFill/>
          </a:ln>
        </p:spPr>
      </p:pic>
      <p:pic>
        <p:nvPicPr>
          <p:cNvPr id="433" name="Google Shape;433;p34"/>
          <p:cNvPicPr preferRelativeResize="0"/>
          <p:nvPr/>
        </p:nvPicPr>
        <p:blipFill>
          <a:blip r:embed="rId5">
            <a:alphaModFix/>
          </a:blip>
          <a:stretch>
            <a:fillRect/>
          </a:stretch>
        </p:blipFill>
        <p:spPr>
          <a:xfrm>
            <a:off x="2900275" y="3381596"/>
            <a:ext cx="5688626" cy="1591929"/>
          </a:xfrm>
          <a:prstGeom prst="rect">
            <a:avLst/>
          </a:prstGeom>
          <a:noFill/>
          <a:ln>
            <a:noFill/>
          </a:ln>
        </p:spPr>
      </p:pic>
      <p:sp>
        <p:nvSpPr>
          <p:cNvPr id="434" name="Google Shape;434;p34"/>
          <p:cNvSpPr txBox="1"/>
          <p:nvPr/>
        </p:nvSpPr>
        <p:spPr>
          <a:xfrm>
            <a:off x="0" y="3531063"/>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chemeClr val="lt1"/>
                </a:solidFill>
                <a:latin typeface="Maven Pro"/>
                <a:ea typeface="Maven Pro"/>
                <a:cs typeface="Maven Pro"/>
                <a:sym typeface="Maven Pro"/>
              </a:rPr>
              <a:t>Random Forest:</a:t>
            </a:r>
            <a:endParaRPr b="1" sz="3600">
              <a:solidFill>
                <a:schemeClr val="lt1"/>
              </a:solidFill>
              <a:latin typeface="Maven Pro"/>
              <a:ea typeface="Maven Pro"/>
              <a:cs typeface="Maven Pro"/>
              <a:sym typeface="Maven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5"/>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440" name="Google Shape;440;p35"/>
          <p:cNvSpPr txBox="1"/>
          <p:nvPr>
            <p:ph idx="1" type="subTitle"/>
          </p:nvPr>
        </p:nvSpPr>
        <p:spPr>
          <a:xfrm>
            <a:off x="3356700" y="436075"/>
            <a:ext cx="2430600" cy="695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n-GB" sz="3600">
                <a:latin typeface="Maven Pro"/>
                <a:ea typeface="Maven Pro"/>
                <a:cs typeface="Maven Pro"/>
                <a:sym typeface="Maven Pro"/>
              </a:rPr>
              <a:t>Prediction</a:t>
            </a:r>
            <a:endParaRPr b="1" sz="3600">
              <a:latin typeface="Maven Pro"/>
              <a:ea typeface="Maven Pro"/>
              <a:cs typeface="Maven Pro"/>
              <a:sym typeface="Maven Pro"/>
            </a:endParaRPr>
          </a:p>
        </p:txBody>
      </p:sp>
      <p:pic>
        <p:nvPicPr>
          <p:cNvPr id="441" name="Google Shape;441;p35"/>
          <p:cNvPicPr preferRelativeResize="0"/>
          <p:nvPr/>
        </p:nvPicPr>
        <p:blipFill>
          <a:blip r:embed="rId3">
            <a:alphaModFix/>
          </a:blip>
          <a:stretch>
            <a:fillRect/>
          </a:stretch>
        </p:blipFill>
        <p:spPr>
          <a:xfrm>
            <a:off x="55575" y="1613825"/>
            <a:ext cx="9032852" cy="2498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txBox="1"/>
          <p:nvPr>
            <p:ph type="ctrTitle"/>
          </p:nvPr>
        </p:nvSpPr>
        <p:spPr>
          <a:xfrm>
            <a:off x="111200" y="1680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Linear Regression:</a:t>
            </a:r>
            <a:endParaRPr/>
          </a:p>
          <a:p>
            <a:pPr indent="0" lvl="0" marL="0" rtl="0" algn="l">
              <a:spcBef>
                <a:spcPts val="0"/>
              </a:spcBef>
              <a:spcAft>
                <a:spcPts val="0"/>
              </a:spcAft>
              <a:buNone/>
            </a:pPr>
            <a:r>
              <a:t/>
            </a:r>
            <a:endParaRPr/>
          </a:p>
        </p:txBody>
      </p:sp>
      <p:pic>
        <p:nvPicPr>
          <p:cNvPr id="447" name="Google Shape;447;p36"/>
          <p:cNvPicPr preferRelativeResize="0"/>
          <p:nvPr/>
        </p:nvPicPr>
        <p:blipFill>
          <a:blip r:embed="rId3">
            <a:alphaModFix/>
          </a:blip>
          <a:stretch>
            <a:fillRect/>
          </a:stretch>
        </p:blipFill>
        <p:spPr>
          <a:xfrm>
            <a:off x="4095500" y="55075"/>
            <a:ext cx="4015708" cy="1661675"/>
          </a:xfrm>
          <a:prstGeom prst="rect">
            <a:avLst/>
          </a:prstGeom>
          <a:noFill/>
          <a:ln>
            <a:noFill/>
          </a:ln>
        </p:spPr>
      </p:pic>
      <p:pic>
        <p:nvPicPr>
          <p:cNvPr id="448" name="Google Shape;448;p36"/>
          <p:cNvPicPr preferRelativeResize="0"/>
          <p:nvPr/>
        </p:nvPicPr>
        <p:blipFill>
          <a:blip r:embed="rId4">
            <a:alphaModFix/>
          </a:blip>
          <a:stretch>
            <a:fillRect/>
          </a:stretch>
        </p:blipFill>
        <p:spPr>
          <a:xfrm>
            <a:off x="4095500" y="1740918"/>
            <a:ext cx="4015700" cy="1661669"/>
          </a:xfrm>
          <a:prstGeom prst="rect">
            <a:avLst/>
          </a:prstGeom>
          <a:noFill/>
          <a:ln>
            <a:noFill/>
          </a:ln>
        </p:spPr>
      </p:pic>
      <p:pic>
        <p:nvPicPr>
          <p:cNvPr id="449" name="Google Shape;449;p36"/>
          <p:cNvPicPr preferRelativeResize="0"/>
          <p:nvPr/>
        </p:nvPicPr>
        <p:blipFill>
          <a:blip r:embed="rId5">
            <a:alphaModFix/>
          </a:blip>
          <a:stretch>
            <a:fillRect/>
          </a:stretch>
        </p:blipFill>
        <p:spPr>
          <a:xfrm>
            <a:off x="4095501" y="3426750"/>
            <a:ext cx="4015700" cy="1661667"/>
          </a:xfrm>
          <a:prstGeom prst="rect">
            <a:avLst/>
          </a:prstGeom>
          <a:noFill/>
          <a:ln>
            <a:noFill/>
          </a:ln>
        </p:spPr>
      </p:pic>
      <p:sp>
        <p:nvSpPr>
          <p:cNvPr id="450" name="Google Shape;450;p36"/>
          <p:cNvSpPr txBox="1"/>
          <p:nvPr/>
        </p:nvSpPr>
        <p:spPr>
          <a:xfrm>
            <a:off x="111200" y="19252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chemeClr val="lt1"/>
                </a:solidFill>
                <a:latin typeface="Maven Pro"/>
                <a:ea typeface="Maven Pro"/>
                <a:cs typeface="Maven Pro"/>
                <a:sym typeface="Maven Pro"/>
              </a:rPr>
              <a:t>Gradient Boosting:</a:t>
            </a:r>
            <a:endParaRPr b="1" sz="3600">
              <a:solidFill>
                <a:schemeClr val="lt1"/>
              </a:solidFill>
              <a:latin typeface="Maven Pro"/>
              <a:ea typeface="Maven Pro"/>
              <a:cs typeface="Maven Pro"/>
              <a:sym typeface="Maven Pro"/>
            </a:endParaRPr>
          </a:p>
        </p:txBody>
      </p:sp>
      <p:sp>
        <p:nvSpPr>
          <p:cNvPr id="451" name="Google Shape;451;p36"/>
          <p:cNvSpPr txBox="1"/>
          <p:nvPr/>
        </p:nvSpPr>
        <p:spPr>
          <a:xfrm>
            <a:off x="111200" y="352167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chemeClr val="lt1"/>
                </a:solidFill>
                <a:latin typeface="Maven Pro"/>
                <a:ea typeface="Maven Pro"/>
                <a:cs typeface="Maven Pro"/>
                <a:sym typeface="Maven Pro"/>
              </a:rPr>
              <a:t>Random Forest:</a:t>
            </a:r>
            <a:endParaRPr b="1" sz="3600">
              <a:solidFill>
                <a:schemeClr val="lt1"/>
              </a:solidFill>
              <a:latin typeface="Maven Pro"/>
              <a:ea typeface="Maven Pro"/>
              <a:cs typeface="Maven Pro"/>
              <a:sym typeface="Maven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7"/>
          <p:cNvSpPr txBox="1"/>
          <p:nvPr>
            <p:ph type="ctrTitle"/>
          </p:nvPr>
        </p:nvSpPr>
        <p:spPr>
          <a:xfrm>
            <a:off x="824000" y="297825"/>
            <a:ext cx="66549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Problem of Overfitting </a:t>
            </a:r>
            <a:endParaRPr/>
          </a:p>
        </p:txBody>
      </p:sp>
      <p:sp>
        <p:nvSpPr>
          <p:cNvPr id="457" name="Google Shape;457;p37"/>
          <p:cNvSpPr txBox="1"/>
          <p:nvPr>
            <p:ph idx="1" type="subTitle"/>
          </p:nvPr>
        </p:nvSpPr>
        <p:spPr>
          <a:xfrm>
            <a:off x="917500" y="2020325"/>
            <a:ext cx="4393800" cy="180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t>Gradient Boosting Regression</a:t>
            </a:r>
            <a:endParaRPr sz="2100"/>
          </a:p>
          <a:p>
            <a:pPr indent="-361950" lvl="0" marL="457200" rtl="0" algn="l">
              <a:spcBef>
                <a:spcPts val="0"/>
              </a:spcBef>
              <a:spcAft>
                <a:spcPts val="0"/>
              </a:spcAft>
              <a:buSzPts val="2100"/>
              <a:buChar char="-"/>
            </a:pPr>
            <a:r>
              <a:rPr lang="en-GB" sz="2100"/>
              <a:t>overemphasis of outliers</a:t>
            </a:r>
            <a:endParaRPr sz="2100"/>
          </a:p>
          <a:p>
            <a:pPr indent="0" lvl="0" marL="457200" rtl="0" algn="l">
              <a:spcBef>
                <a:spcPts val="0"/>
              </a:spcBef>
              <a:spcAft>
                <a:spcPts val="0"/>
              </a:spcAft>
              <a:buNone/>
            </a:pPr>
            <a:r>
              <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8"/>
          <p:cNvSpPr txBox="1"/>
          <p:nvPr>
            <p:ph type="ctrTitle"/>
          </p:nvPr>
        </p:nvSpPr>
        <p:spPr>
          <a:xfrm>
            <a:off x="824000" y="297825"/>
            <a:ext cx="66549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Complexity of Problem</a:t>
            </a:r>
            <a:r>
              <a:rPr lang="en-GB"/>
              <a:t> </a:t>
            </a:r>
            <a:endParaRPr/>
          </a:p>
        </p:txBody>
      </p:sp>
      <p:sp>
        <p:nvSpPr>
          <p:cNvPr id="463" name="Google Shape;463;p38"/>
          <p:cNvSpPr txBox="1"/>
          <p:nvPr>
            <p:ph idx="1" type="subTitle"/>
          </p:nvPr>
        </p:nvSpPr>
        <p:spPr>
          <a:xfrm>
            <a:off x="917500" y="2020325"/>
            <a:ext cx="4393800" cy="180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t>Random Forest</a:t>
            </a:r>
            <a:endParaRPr sz="2100"/>
          </a:p>
          <a:p>
            <a:pPr indent="-361950" lvl="0" marL="457200" rtl="0" algn="l">
              <a:spcBef>
                <a:spcPts val="0"/>
              </a:spcBef>
              <a:spcAft>
                <a:spcPts val="0"/>
              </a:spcAft>
              <a:buSzPts val="2100"/>
              <a:buChar char="-"/>
            </a:pPr>
            <a:r>
              <a:rPr lang="en-GB" sz="2100"/>
              <a:t>creating large number of trees</a:t>
            </a:r>
            <a:endParaRPr sz="2100"/>
          </a:p>
          <a:p>
            <a:pPr indent="-361950" lvl="0" marL="457200" rtl="0" algn="l">
              <a:spcBef>
                <a:spcPts val="0"/>
              </a:spcBef>
              <a:spcAft>
                <a:spcPts val="0"/>
              </a:spcAft>
              <a:buSzPts val="2100"/>
              <a:buChar char="-"/>
            </a:pPr>
            <a:r>
              <a:rPr lang="en-GB" sz="2100"/>
              <a:t>reduce run-time performance as complexity increases </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9"/>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Conclusion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1"/>
          <p:cNvSpPr txBox="1"/>
          <p:nvPr>
            <p:ph type="ctrTitle"/>
          </p:nvPr>
        </p:nvSpPr>
        <p:spPr>
          <a:xfrm>
            <a:off x="824000" y="394918"/>
            <a:ext cx="4255500" cy="777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GB">
                <a:latin typeface="Arial"/>
                <a:ea typeface="Arial"/>
                <a:cs typeface="Arial"/>
                <a:sym typeface="Arial"/>
              </a:rPr>
              <a:t>References</a:t>
            </a:r>
            <a:endParaRPr b="0">
              <a:latin typeface="Arial"/>
              <a:ea typeface="Arial"/>
              <a:cs typeface="Arial"/>
              <a:sym typeface="Arial"/>
            </a:endParaRPr>
          </a:p>
        </p:txBody>
      </p:sp>
      <p:sp>
        <p:nvSpPr>
          <p:cNvPr id="479" name="Google Shape;479;p41"/>
          <p:cNvSpPr txBox="1"/>
          <p:nvPr>
            <p:ph idx="1" type="subTitle"/>
          </p:nvPr>
        </p:nvSpPr>
        <p:spPr>
          <a:xfrm>
            <a:off x="824000" y="1171925"/>
            <a:ext cx="4255500" cy="3429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900">
                <a:solidFill>
                  <a:srgbClr val="FFFFFF"/>
                </a:solidFill>
                <a:latin typeface="Arial"/>
                <a:ea typeface="Arial"/>
                <a:cs typeface="Arial"/>
                <a:sym typeface="Arial"/>
              </a:rPr>
              <a:t>•Clement, J. (2021, November 23). </a:t>
            </a:r>
            <a:r>
              <a:rPr i="1" lang="en-GB" sz="900">
                <a:solidFill>
                  <a:srgbClr val="FFFFFF"/>
                </a:solidFill>
                <a:latin typeface="Arial"/>
                <a:ea typeface="Arial"/>
                <a:cs typeface="Arial"/>
                <a:sym typeface="Arial"/>
              </a:rPr>
              <a:t>Global video game market value from 2020 to 2025 (in billion U.S. dollars)</a:t>
            </a:r>
            <a:r>
              <a:rPr lang="en-GB" sz="900">
                <a:solidFill>
                  <a:srgbClr val="FFFFFF"/>
                </a:solidFill>
                <a:latin typeface="Arial"/>
                <a:ea typeface="Arial"/>
                <a:cs typeface="Arial"/>
                <a:sym typeface="Arial"/>
              </a:rPr>
              <a:t>. statista. Retrieved April 22, 2022, from https://www.statista.com/statistics/292056/video-game-market-value-worldwide/ </a:t>
            </a:r>
            <a:endParaRPr sz="900">
              <a:solidFill>
                <a:srgbClr val="FFFFFF"/>
              </a:solidFill>
              <a:latin typeface="Arial"/>
              <a:ea typeface="Arial"/>
              <a:cs typeface="Arial"/>
              <a:sym typeface="Arial"/>
            </a:endParaRPr>
          </a:p>
          <a:p>
            <a:pPr indent="0" lvl="0" marL="0" rtl="0" algn="l">
              <a:lnSpc>
                <a:spcPct val="115000"/>
              </a:lnSpc>
              <a:spcBef>
                <a:spcPts val="100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ctrTitle"/>
          </p:nvPr>
        </p:nvSpPr>
        <p:spPr>
          <a:xfrm>
            <a:off x="824000" y="394918"/>
            <a:ext cx="4255500" cy="777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GB">
                <a:solidFill>
                  <a:srgbClr val="FFFFFF"/>
                </a:solidFill>
                <a:latin typeface="Arial"/>
                <a:ea typeface="Arial"/>
                <a:cs typeface="Arial"/>
                <a:sym typeface="Arial"/>
              </a:rPr>
              <a:t>Motivation &amp; goals</a:t>
            </a:r>
            <a:endParaRPr b="0"/>
          </a:p>
        </p:txBody>
      </p:sp>
      <p:sp>
        <p:nvSpPr>
          <p:cNvPr id="292" name="Google Shape;292;p15"/>
          <p:cNvSpPr txBox="1"/>
          <p:nvPr>
            <p:ph idx="1" type="subTitle"/>
          </p:nvPr>
        </p:nvSpPr>
        <p:spPr>
          <a:xfrm>
            <a:off x="824000" y="1171925"/>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FFFFFF"/>
                </a:solidFill>
                <a:latin typeface="Arial"/>
                <a:ea typeface="Arial"/>
                <a:cs typeface="Arial"/>
                <a:sym typeface="Arial"/>
              </a:rPr>
              <a:t>•Video games are becoming increasingly popular.</a:t>
            </a:r>
            <a:endParaRPr sz="1500">
              <a:solidFill>
                <a:srgbClr val="FFFFFF"/>
              </a:solidFill>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•What factors affect how popular a game is?</a:t>
            </a:r>
            <a:endParaRPr sz="1500">
              <a:solidFill>
                <a:srgbClr val="FFFFFF"/>
              </a:solidFill>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•Can we predict how popular a game will be?</a:t>
            </a:r>
            <a:endParaRPr sz="1500">
              <a:solidFill>
                <a:srgbClr val="FFFFFF"/>
              </a:solidFill>
              <a:latin typeface="Arial"/>
              <a:ea typeface="Arial"/>
              <a:cs typeface="Arial"/>
              <a:sym typeface="Arial"/>
            </a:endParaRPr>
          </a:p>
          <a:p>
            <a:pPr indent="0" lvl="0" marL="0" rtl="0" algn="l">
              <a:lnSpc>
                <a:spcPct val="115000"/>
              </a:lnSpc>
              <a:spcBef>
                <a:spcPts val="1000"/>
              </a:spcBef>
              <a:spcAft>
                <a:spcPts val="0"/>
              </a:spcAft>
              <a:buNone/>
            </a:pPr>
            <a:r>
              <a:t/>
            </a:r>
            <a:endParaRPr sz="1500">
              <a:solidFill>
                <a:srgbClr val="FFFFFF"/>
              </a:solidFill>
              <a:latin typeface="Arial"/>
              <a:ea typeface="Arial"/>
              <a:cs typeface="Arial"/>
              <a:sym typeface="Arial"/>
            </a:endParaRPr>
          </a:p>
          <a:p>
            <a:pPr indent="0" lvl="0" marL="0" rtl="0" algn="ctr">
              <a:lnSpc>
                <a:spcPct val="115000"/>
              </a:lnSpc>
              <a:spcBef>
                <a:spcPts val="1000"/>
              </a:spcBef>
              <a:spcAft>
                <a:spcPts val="0"/>
              </a:spcAft>
              <a:buNone/>
            </a:pPr>
            <a:r>
              <a:rPr lang="en-GB" sz="1500" u="sng">
                <a:solidFill>
                  <a:srgbClr val="FFFFFF"/>
                </a:solidFill>
                <a:latin typeface="Arial"/>
                <a:ea typeface="Arial"/>
                <a:cs typeface="Arial"/>
                <a:sym typeface="Arial"/>
              </a:rPr>
              <a:t>Goal</a:t>
            </a:r>
            <a:endParaRPr sz="1500" u="sng">
              <a:solidFill>
                <a:srgbClr val="FFFFFF"/>
              </a:solidFill>
              <a:latin typeface="Arial"/>
              <a:ea typeface="Arial"/>
              <a:cs typeface="Arial"/>
              <a:sym typeface="Arial"/>
            </a:endParaRPr>
          </a:p>
          <a:p>
            <a:pPr indent="0" lvl="0" marL="0" rtl="0" algn="l">
              <a:lnSpc>
                <a:spcPct val="115000"/>
              </a:lnSpc>
              <a:spcBef>
                <a:spcPts val="1000"/>
              </a:spcBef>
              <a:spcAft>
                <a:spcPts val="1000"/>
              </a:spcAft>
              <a:buNone/>
            </a:pPr>
            <a:r>
              <a:rPr lang="en-GB" sz="1500">
                <a:solidFill>
                  <a:srgbClr val="FFFFFF"/>
                </a:solidFill>
                <a:latin typeface="Arial"/>
                <a:ea typeface="Arial"/>
                <a:cs typeface="Arial"/>
                <a:sym typeface="Arial"/>
              </a:rPr>
              <a:t>To predict how popular a game is based on its attributes.</a:t>
            </a:r>
            <a:endParaRPr sz="15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298" name="Google Shape;298;p16"/>
          <p:cNvSpPr txBox="1"/>
          <p:nvPr>
            <p:ph idx="1" type="subTitle"/>
          </p:nvPr>
        </p:nvSpPr>
        <p:spPr>
          <a:xfrm>
            <a:off x="824000" y="1171925"/>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latin typeface="Arial"/>
                <a:ea typeface="Arial"/>
                <a:cs typeface="Arial"/>
                <a:sym typeface="Arial"/>
              </a:rPr>
              <a:t>Dropped rank, and NA, EU, JP and other sales</a:t>
            </a:r>
            <a:endParaRPr sz="1500">
              <a:latin typeface="Arial"/>
              <a:ea typeface="Arial"/>
              <a:cs typeface="Arial"/>
              <a:sym typeface="Arial"/>
            </a:endParaRPr>
          </a:p>
          <a:p>
            <a:pPr indent="0" lvl="0" marL="0" rtl="0" algn="l">
              <a:lnSpc>
                <a:spcPct val="115000"/>
              </a:lnSpc>
              <a:spcBef>
                <a:spcPts val="1000"/>
              </a:spcBef>
              <a:spcAft>
                <a:spcPts val="1000"/>
              </a:spcAft>
              <a:buNone/>
            </a:pPr>
            <a:r>
              <a:t/>
            </a:r>
            <a:endParaRPr sz="1500">
              <a:latin typeface="Arial"/>
              <a:ea typeface="Arial"/>
              <a:cs typeface="Arial"/>
              <a:sym typeface="Arial"/>
            </a:endParaRPr>
          </a:p>
        </p:txBody>
      </p:sp>
      <p:pic>
        <p:nvPicPr>
          <p:cNvPr id="299" name="Google Shape;299;p16"/>
          <p:cNvPicPr preferRelativeResize="0"/>
          <p:nvPr/>
        </p:nvPicPr>
        <p:blipFill>
          <a:blip r:embed="rId3">
            <a:alphaModFix/>
          </a:blip>
          <a:stretch>
            <a:fillRect/>
          </a:stretch>
        </p:blipFill>
        <p:spPr>
          <a:xfrm>
            <a:off x="389325" y="2238100"/>
            <a:ext cx="4920800" cy="157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305" name="Google Shape;305;p17"/>
          <p:cNvSpPr txBox="1"/>
          <p:nvPr>
            <p:ph idx="1" type="subTitle"/>
          </p:nvPr>
        </p:nvSpPr>
        <p:spPr>
          <a:xfrm>
            <a:off x="824000" y="1135700"/>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Encode categorical data into numerical </a:t>
            </a:r>
            <a:endParaRPr sz="1500">
              <a:solidFill>
                <a:srgbClr val="FFFFFF"/>
              </a:solidFill>
              <a:latin typeface="Arial"/>
              <a:ea typeface="Arial"/>
              <a:cs typeface="Arial"/>
              <a:sym typeface="Arial"/>
            </a:endParaRPr>
          </a:p>
          <a:p>
            <a:pPr indent="0" lvl="0" marL="0" rtl="0" algn="l">
              <a:lnSpc>
                <a:spcPct val="115000"/>
              </a:lnSpc>
              <a:spcBef>
                <a:spcPts val="1000"/>
              </a:spcBef>
              <a:spcAft>
                <a:spcPts val="1000"/>
              </a:spcAft>
              <a:buNone/>
            </a:pPr>
            <a:r>
              <a:rPr lang="en-GB" sz="1500">
                <a:solidFill>
                  <a:srgbClr val="FFFFFF"/>
                </a:solidFill>
                <a:latin typeface="Arial"/>
                <a:ea typeface="Arial"/>
                <a:cs typeface="Arial"/>
                <a:sym typeface="Arial"/>
              </a:rPr>
              <a:t>•Convert Global_Sales                     millions -&gt; thousands</a:t>
            </a:r>
            <a:endParaRPr sz="1500">
              <a:latin typeface="Arial"/>
              <a:ea typeface="Arial"/>
              <a:cs typeface="Arial"/>
              <a:sym typeface="Arial"/>
            </a:endParaRPr>
          </a:p>
        </p:txBody>
      </p:sp>
      <p:grpSp>
        <p:nvGrpSpPr>
          <p:cNvPr id="306" name="Google Shape;306;p17"/>
          <p:cNvGrpSpPr/>
          <p:nvPr/>
        </p:nvGrpSpPr>
        <p:grpSpPr>
          <a:xfrm>
            <a:off x="3725597" y="1218073"/>
            <a:ext cx="3308639" cy="3497996"/>
            <a:chOff x="2312425" y="1550575"/>
            <a:chExt cx="2946250" cy="3339375"/>
          </a:xfrm>
        </p:grpSpPr>
        <p:pic>
          <p:nvPicPr>
            <p:cNvPr id="307" name="Google Shape;307;p17"/>
            <p:cNvPicPr preferRelativeResize="0"/>
            <p:nvPr/>
          </p:nvPicPr>
          <p:blipFill>
            <a:blip r:embed="rId3">
              <a:alphaModFix/>
            </a:blip>
            <a:stretch>
              <a:fillRect/>
            </a:stretch>
          </p:blipFill>
          <p:spPr>
            <a:xfrm>
              <a:off x="2312425" y="1550575"/>
              <a:ext cx="2946250" cy="3339375"/>
            </a:xfrm>
            <a:prstGeom prst="rect">
              <a:avLst/>
            </a:prstGeom>
            <a:noFill/>
            <a:ln>
              <a:noFill/>
            </a:ln>
          </p:spPr>
        </p:pic>
        <p:cxnSp>
          <p:nvCxnSpPr>
            <p:cNvPr id="308" name="Google Shape;308;p17"/>
            <p:cNvCxnSpPr/>
            <p:nvPr/>
          </p:nvCxnSpPr>
          <p:spPr>
            <a:xfrm>
              <a:off x="3904725" y="3882975"/>
              <a:ext cx="463500" cy="0"/>
            </a:xfrm>
            <a:prstGeom prst="straightConnector1">
              <a:avLst/>
            </a:prstGeom>
            <a:noFill/>
            <a:ln cap="flat" cmpd="sng" w="9525">
              <a:solidFill>
                <a:srgbClr val="FF0000"/>
              </a:solidFill>
              <a:prstDash val="solid"/>
              <a:round/>
              <a:headEnd len="med" w="med" type="none"/>
              <a:tailEnd len="med" w="med" type="none"/>
            </a:ln>
          </p:spPr>
        </p:cxnSp>
        <p:cxnSp>
          <p:nvCxnSpPr>
            <p:cNvPr id="309" name="Google Shape;309;p17"/>
            <p:cNvCxnSpPr/>
            <p:nvPr/>
          </p:nvCxnSpPr>
          <p:spPr>
            <a:xfrm>
              <a:off x="3180550" y="3882975"/>
              <a:ext cx="666300" cy="7200"/>
            </a:xfrm>
            <a:prstGeom prst="straightConnector1">
              <a:avLst/>
            </a:prstGeom>
            <a:noFill/>
            <a:ln cap="flat" cmpd="sng" w="9525">
              <a:solidFill>
                <a:srgbClr val="FF0000"/>
              </a:solidFill>
              <a:prstDash val="solid"/>
              <a:round/>
              <a:headEnd len="med" w="med" type="none"/>
              <a:tailEnd len="med" w="med" type="none"/>
            </a:ln>
          </p:spPr>
        </p:cxnSp>
        <p:cxnSp>
          <p:nvCxnSpPr>
            <p:cNvPr id="310" name="Google Shape;310;p17"/>
            <p:cNvCxnSpPr/>
            <p:nvPr/>
          </p:nvCxnSpPr>
          <p:spPr>
            <a:xfrm>
              <a:off x="2630250" y="3882975"/>
              <a:ext cx="463500" cy="0"/>
            </a:xfrm>
            <a:prstGeom prst="straightConnector1">
              <a:avLst/>
            </a:prstGeom>
            <a:noFill/>
            <a:ln cap="flat" cmpd="sng" w="9525">
              <a:solidFill>
                <a:srgbClr val="FF0000"/>
              </a:solidFill>
              <a:prstDash val="solid"/>
              <a:round/>
              <a:headEnd len="med" w="med" type="none"/>
              <a:tailEnd len="med" w="med" type="none"/>
            </a:ln>
          </p:spPr>
        </p:cxnSp>
        <p:cxnSp>
          <p:nvCxnSpPr>
            <p:cNvPr id="311" name="Google Shape;311;p17"/>
            <p:cNvCxnSpPr/>
            <p:nvPr/>
          </p:nvCxnSpPr>
          <p:spPr>
            <a:xfrm>
              <a:off x="4151300" y="2767600"/>
              <a:ext cx="586500" cy="6900"/>
            </a:xfrm>
            <a:prstGeom prst="straightConnector1">
              <a:avLst/>
            </a:prstGeom>
            <a:noFill/>
            <a:ln cap="flat" cmpd="sng" w="9525">
              <a:solidFill>
                <a:srgbClr val="FF0000"/>
              </a:solidFill>
              <a:prstDash val="solid"/>
              <a:round/>
              <a:headEnd len="med" w="med" type="none"/>
              <a:tailEnd len="med" w="med" type="none"/>
            </a:ln>
          </p:spPr>
        </p:cxnSp>
        <p:cxnSp>
          <p:nvCxnSpPr>
            <p:cNvPr id="312" name="Google Shape;312;p17"/>
            <p:cNvCxnSpPr/>
            <p:nvPr/>
          </p:nvCxnSpPr>
          <p:spPr>
            <a:xfrm>
              <a:off x="2883250" y="2767350"/>
              <a:ext cx="195600" cy="0"/>
            </a:xfrm>
            <a:prstGeom prst="straightConnector1">
              <a:avLst/>
            </a:prstGeom>
            <a:noFill/>
            <a:ln cap="flat" cmpd="sng" w="9525">
              <a:solidFill>
                <a:srgbClr val="0000FF"/>
              </a:solidFill>
              <a:prstDash val="solid"/>
              <a:round/>
              <a:headEnd len="med" w="med" type="none"/>
              <a:tailEnd len="med" w="med" type="none"/>
            </a:ln>
          </p:spPr>
        </p:cxnSp>
        <p:cxnSp>
          <p:nvCxnSpPr>
            <p:cNvPr id="313" name="Google Shape;313;p17"/>
            <p:cNvCxnSpPr/>
            <p:nvPr/>
          </p:nvCxnSpPr>
          <p:spPr>
            <a:xfrm>
              <a:off x="3194775" y="2767350"/>
              <a:ext cx="333300" cy="0"/>
            </a:xfrm>
            <a:prstGeom prst="straightConnector1">
              <a:avLst/>
            </a:prstGeom>
            <a:noFill/>
            <a:ln cap="flat" cmpd="sng" w="9525">
              <a:solidFill>
                <a:srgbClr val="0000FF"/>
              </a:solidFill>
              <a:prstDash val="solid"/>
              <a:round/>
              <a:headEnd len="med" w="med" type="none"/>
              <a:tailEnd len="med" w="med" type="none"/>
            </a:ln>
          </p:spPr>
        </p:cxnSp>
        <p:cxnSp>
          <p:nvCxnSpPr>
            <p:cNvPr id="314" name="Google Shape;314;p17"/>
            <p:cNvCxnSpPr/>
            <p:nvPr/>
          </p:nvCxnSpPr>
          <p:spPr>
            <a:xfrm>
              <a:off x="4455575" y="1644750"/>
              <a:ext cx="333300" cy="0"/>
            </a:xfrm>
            <a:prstGeom prst="straightConnector1">
              <a:avLst/>
            </a:prstGeom>
            <a:noFill/>
            <a:ln cap="flat" cmpd="sng" w="9525">
              <a:solidFill>
                <a:srgbClr val="0000FF"/>
              </a:solidFill>
              <a:prstDash val="solid"/>
              <a:round/>
              <a:headEnd len="med" w="med" type="none"/>
              <a:tailEnd len="med" w="med" type="none"/>
            </a:ln>
          </p:spPr>
        </p:cxnSp>
        <p:cxnSp>
          <p:nvCxnSpPr>
            <p:cNvPr id="315" name="Google Shape;315;p17"/>
            <p:cNvCxnSpPr/>
            <p:nvPr/>
          </p:nvCxnSpPr>
          <p:spPr>
            <a:xfrm>
              <a:off x="4920125" y="1644750"/>
              <a:ext cx="195600" cy="0"/>
            </a:xfrm>
            <a:prstGeom prst="straightConnector1">
              <a:avLst/>
            </a:prstGeom>
            <a:noFill/>
            <a:ln cap="flat" cmpd="sng" w="9525">
              <a:solidFill>
                <a:srgbClr val="0000FF"/>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8"/>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321" name="Google Shape;321;p18"/>
          <p:cNvSpPr txBox="1"/>
          <p:nvPr>
            <p:ph idx="1" type="subTitle"/>
          </p:nvPr>
        </p:nvSpPr>
        <p:spPr>
          <a:xfrm>
            <a:off x="824000" y="1141463"/>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Exploring Global_Sales</a:t>
            </a:r>
            <a:endParaRPr sz="1500">
              <a:latin typeface="Arial"/>
              <a:ea typeface="Arial"/>
              <a:cs typeface="Arial"/>
              <a:sym typeface="Arial"/>
            </a:endParaRPr>
          </a:p>
          <a:p>
            <a:pPr indent="0" lvl="0" marL="0" rtl="0" algn="l">
              <a:lnSpc>
                <a:spcPct val="115000"/>
              </a:lnSpc>
              <a:spcBef>
                <a:spcPts val="1000"/>
              </a:spcBef>
              <a:spcAft>
                <a:spcPts val="0"/>
              </a:spcAft>
              <a:buNone/>
            </a:pPr>
            <a:r>
              <a:t/>
            </a:r>
            <a:endParaRPr sz="1500">
              <a:latin typeface="Arial"/>
              <a:ea typeface="Arial"/>
              <a:cs typeface="Arial"/>
              <a:sym typeface="Arial"/>
            </a:endParaRPr>
          </a:p>
          <a:p>
            <a:pPr indent="0" lvl="0" marL="0" rtl="0" algn="l">
              <a:lnSpc>
                <a:spcPct val="115000"/>
              </a:lnSpc>
              <a:spcBef>
                <a:spcPts val="1000"/>
              </a:spcBef>
              <a:spcAft>
                <a:spcPts val="1000"/>
              </a:spcAft>
              <a:buNone/>
            </a:pPr>
            <a:r>
              <a:t/>
            </a:r>
            <a:endParaRPr sz="1500">
              <a:latin typeface="Arial"/>
              <a:ea typeface="Arial"/>
              <a:cs typeface="Arial"/>
              <a:sym typeface="Arial"/>
            </a:endParaRPr>
          </a:p>
        </p:txBody>
      </p:sp>
      <p:pic>
        <p:nvPicPr>
          <p:cNvPr id="322" name="Google Shape;322;p18"/>
          <p:cNvPicPr preferRelativeResize="0"/>
          <p:nvPr/>
        </p:nvPicPr>
        <p:blipFill>
          <a:blip r:embed="rId3">
            <a:alphaModFix/>
          </a:blip>
          <a:stretch>
            <a:fillRect/>
          </a:stretch>
        </p:blipFill>
        <p:spPr>
          <a:xfrm>
            <a:off x="1412499" y="1550350"/>
            <a:ext cx="6319000" cy="328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9"/>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328" name="Google Shape;328;p19"/>
          <p:cNvSpPr txBox="1"/>
          <p:nvPr>
            <p:ph idx="1" type="subTitle"/>
          </p:nvPr>
        </p:nvSpPr>
        <p:spPr>
          <a:xfrm>
            <a:off x="824000" y="1141463"/>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Cleaned outliers</a:t>
            </a:r>
            <a:endParaRPr sz="1500">
              <a:latin typeface="Arial"/>
              <a:ea typeface="Arial"/>
              <a:cs typeface="Arial"/>
              <a:sym typeface="Arial"/>
            </a:endParaRPr>
          </a:p>
          <a:p>
            <a:pPr indent="0" lvl="0" marL="0" rtl="0" algn="l">
              <a:lnSpc>
                <a:spcPct val="115000"/>
              </a:lnSpc>
              <a:spcBef>
                <a:spcPts val="1000"/>
              </a:spcBef>
              <a:spcAft>
                <a:spcPts val="1000"/>
              </a:spcAft>
              <a:buNone/>
            </a:pPr>
            <a:r>
              <a:t/>
            </a:r>
            <a:endParaRPr sz="1500">
              <a:latin typeface="Arial"/>
              <a:ea typeface="Arial"/>
              <a:cs typeface="Arial"/>
              <a:sym typeface="Arial"/>
            </a:endParaRPr>
          </a:p>
        </p:txBody>
      </p:sp>
      <p:pic>
        <p:nvPicPr>
          <p:cNvPr id="329" name="Google Shape;329;p19"/>
          <p:cNvPicPr preferRelativeResize="0"/>
          <p:nvPr/>
        </p:nvPicPr>
        <p:blipFill>
          <a:blip r:embed="rId3">
            <a:alphaModFix/>
          </a:blip>
          <a:stretch>
            <a:fillRect/>
          </a:stretch>
        </p:blipFill>
        <p:spPr>
          <a:xfrm>
            <a:off x="1101650" y="1541650"/>
            <a:ext cx="6940701" cy="329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0"/>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335" name="Google Shape;335;p20"/>
          <p:cNvSpPr txBox="1"/>
          <p:nvPr>
            <p:ph idx="1" type="subTitle"/>
          </p:nvPr>
        </p:nvSpPr>
        <p:spPr>
          <a:xfrm>
            <a:off x="824000" y="1141463"/>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700">
                <a:latin typeface="Arial"/>
                <a:ea typeface="Arial"/>
                <a:cs typeface="Arial"/>
                <a:sym typeface="Arial"/>
              </a:rPr>
              <a:t>Platform &amp; Sales</a:t>
            </a:r>
            <a:endParaRPr b="1" sz="17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 Well known platforms such as DS, PS, XBOX 360 do fairly well</a:t>
            </a:r>
            <a:endParaRPr sz="15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 Lesser known platforms such as GG, SCD, PCFX do not have as much sales</a:t>
            </a:r>
            <a:endParaRPr sz="1500">
              <a:latin typeface="Arial"/>
              <a:ea typeface="Arial"/>
              <a:cs typeface="Arial"/>
              <a:sym typeface="Arial"/>
            </a:endParaRPr>
          </a:p>
          <a:p>
            <a:pPr indent="0" lvl="0" marL="0" rtl="0" algn="l">
              <a:lnSpc>
                <a:spcPct val="115000"/>
              </a:lnSpc>
              <a:spcBef>
                <a:spcPts val="1000"/>
              </a:spcBef>
              <a:spcAft>
                <a:spcPts val="0"/>
              </a:spcAft>
              <a:buNone/>
            </a:pPr>
            <a:r>
              <a:t/>
            </a:r>
            <a:endParaRPr sz="1500">
              <a:latin typeface="Arial"/>
              <a:ea typeface="Arial"/>
              <a:cs typeface="Arial"/>
              <a:sym typeface="Arial"/>
            </a:endParaRPr>
          </a:p>
          <a:p>
            <a:pPr indent="0" lvl="0" marL="0" rtl="0" algn="l">
              <a:lnSpc>
                <a:spcPct val="115000"/>
              </a:lnSpc>
              <a:spcBef>
                <a:spcPts val="1000"/>
              </a:spcBef>
              <a:spcAft>
                <a:spcPts val="0"/>
              </a:spcAft>
              <a:buNone/>
            </a:pPr>
            <a:r>
              <a:t/>
            </a:r>
            <a:endParaRPr sz="1500">
              <a:latin typeface="Arial"/>
              <a:ea typeface="Arial"/>
              <a:cs typeface="Arial"/>
              <a:sym typeface="Arial"/>
            </a:endParaRPr>
          </a:p>
          <a:p>
            <a:pPr indent="0" lvl="0" marL="0" rtl="0" algn="l">
              <a:lnSpc>
                <a:spcPct val="115000"/>
              </a:lnSpc>
              <a:spcBef>
                <a:spcPts val="1000"/>
              </a:spcBef>
              <a:spcAft>
                <a:spcPts val="0"/>
              </a:spcAft>
              <a:buNone/>
            </a:pPr>
            <a:r>
              <a:t/>
            </a:r>
            <a:endParaRPr sz="1500">
              <a:latin typeface="Arial"/>
              <a:ea typeface="Arial"/>
              <a:cs typeface="Arial"/>
              <a:sym typeface="Arial"/>
            </a:endParaRPr>
          </a:p>
          <a:p>
            <a:pPr indent="0" lvl="0" marL="0" rtl="0" algn="l">
              <a:lnSpc>
                <a:spcPct val="115000"/>
              </a:lnSpc>
              <a:spcBef>
                <a:spcPts val="1000"/>
              </a:spcBef>
              <a:spcAft>
                <a:spcPts val="1000"/>
              </a:spcAft>
              <a:buNone/>
            </a:pPr>
            <a:r>
              <a:t/>
            </a:r>
            <a:endParaRPr sz="1500">
              <a:latin typeface="Arial"/>
              <a:ea typeface="Arial"/>
              <a:cs typeface="Arial"/>
              <a:sym typeface="Arial"/>
            </a:endParaRPr>
          </a:p>
        </p:txBody>
      </p:sp>
      <p:pic>
        <p:nvPicPr>
          <p:cNvPr id="336" name="Google Shape;336;p20"/>
          <p:cNvPicPr preferRelativeResize="0"/>
          <p:nvPr/>
        </p:nvPicPr>
        <p:blipFill>
          <a:blip r:embed="rId3">
            <a:alphaModFix/>
          </a:blip>
          <a:stretch>
            <a:fillRect/>
          </a:stretch>
        </p:blipFill>
        <p:spPr>
          <a:xfrm>
            <a:off x="4848475" y="491063"/>
            <a:ext cx="4192924" cy="4161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1"/>
          <p:cNvSpPr txBox="1"/>
          <p:nvPr>
            <p:ph type="ctrTitle"/>
          </p:nvPr>
        </p:nvSpPr>
        <p:spPr>
          <a:xfrm>
            <a:off x="824000" y="394918"/>
            <a:ext cx="4255500" cy="777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Data cleaning &amp; EDA</a:t>
            </a:r>
            <a:endParaRPr b="0">
              <a:latin typeface="Arial"/>
              <a:ea typeface="Arial"/>
              <a:cs typeface="Arial"/>
              <a:sym typeface="Arial"/>
            </a:endParaRPr>
          </a:p>
        </p:txBody>
      </p:sp>
      <p:sp>
        <p:nvSpPr>
          <p:cNvPr id="342" name="Google Shape;342;p21"/>
          <p:cNvSpPr txBox="1"/>
          <p:nvPr>
            <p:ph idx="1" type="subTitle"/>
          </p:nvPr>
        </p:nvSpPr>
        <p:spPr>
          <a:xfrm>
            <a:off x="824000" y="1141463"/>
            <a:ext cx="2901600" cy="34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700">
                <a:latin typeface="Arial"/>
                <a:ea typeface="Arial"/>
                <a:cs typeface="Arial"/>
                <a:sym typeface="Arial"/>
              </a:rPr>
              <a:t>Year &amp; Sales</a:t>
            </a:r>
            <a:endParaRPr b="1" sz="1700">
              <a:latin typeface="Arial"/>
              <a:ea typeface="Arial"/>
              <a:cs typeface="Arial"/>
              <a:sym typeface="Arial"/>
            </a:endParaRPr>
          </a:p>
          <a:p>
            <a:pPr indent="0" lvl="0" marL="0" rtl="0" algn="l">
              <a:lnSpc>
                <a:spcPct val="115000"/>
              </a:lnSpc>
              <a:spcBef>
                <a:spcPts val="1000"/>
              </a:spcBef>
              <a:spcAft>
                <a:spcPts val="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 Before 1995, there were not as many video games, and each game had varying sales</a:t>
            </a:r>
            <a:endParaRPr sz="1500">
              <a:solidFill>
                <a:srgbClr val="FFFFFF"/>
              </a:solidFill>
              <a:latin typeface="Arial"/>
              <a:ea typeface="Arial"/>
              <a:cs typeface="Arial"/>
              <a:sym typeface="Arial"/>
            </a:endParaRPr>
          </a:p>
          <a:p>
            <a:pPr indent="0" lvl="0" marL="0" rtl="0" algn="l">
              <a:lnSpc>
                <a:spcPct val="115000"/>
              </a:lnSpc>
              <a:spcBef>
                <a:spcPts val="1000"/>
              </a:spcBef>
              <a:spcAft>
                <a:spcPts val="1000"/>
              </a:spcAft>
              <a:buNone/>
            </a:pPr>
            <a:r>
              <a:rPr lang="en-GB" sz="1500">
                <a:solidFill>
                  <a:srgbClr val="FFFFFF"/>
                </a:solidFill>
                <a:latin typeface="Arial"/>
                <a:ea typeface="Arial"/>
                <a:cs typeface="Arial"/>
                <a:sym typeface="Arial"/>
              </a:rPr>
              <a:t>•</a:t>
            </a:r>
            <a:r>
              <a:rPr lang="en-GB" sz="1500">
                <a:latin typeface="Arial"/>
                <a:ea typeface="Arial"/>
                <a:cs typeface="Arial"/>
                <a:sym typeface="Arial"/>
              </a:rPr>
              <a:t> From around 1995 to 2016 there were more games and increased sales</a:t>
            </a:r>
            <a:endParaRPr sz="1500">
              <a:latin typeface="Arial"/>
              <a:ea typeface="Arial"/>
              <a:cs typeface="Arial"/>
              <a:sym typeface="Arial"/>
            </a:endParaRPr>
          </a:p>
        </p:txBody>
      </p:sp>
      <p:pic>
        <p:nvPicPr>
          <p:cNvPr id="343" name="Google Shape;343;p21"/>
          <p:cNvPicPr preferRelativeResize="0"/>
          <p:nvPr/>
        </p:nvPicPr>
        <p:blipFill>
          <a:blip r:embed="rId3">
            <a:alphaModFix/>
          </a:blip>
          <a:stretch>
            <a:fillRect/>
          </a:stretch>
        </p:blipFill>
        <p:spPr>
          <a:xfrm>
            <a:off x="4854925" y="498925"/>
            <a:ext cx="4185125" cy="414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